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61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961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525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341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630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3716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215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2494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933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618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375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4930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2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8895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4604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5375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4738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66691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659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471F9-CE68-4237-ADFA-B46B68A0E65D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A64AE-C53D-4C4B-911F-C539E43EE5D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9951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3A927-FDA4-44C5-B51F-0B1D1890F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247" y="933659"/>
            <a:ext cx="8689976" cy="1111111"/>
          </a:xfrm>
        </p:spPr>
        <p:txBody>
          <a:bodyPr/>
          <a:lstStyle/>
          <a:p>
            <a:pPr algn="ctr"/>
            <a:r>
              <a:rPr lang="es-CL" dirty="0"/>
              <a:t>En Casa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87967-5D4A-4F72-8A16-0369478C8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4161106"/>
            <a:ext cx="8689976" cy="1444487"/>
          </a:xfrm>
        </p:spPr>
        <p:txBody>
          <a:bodyPr>
            <a:normAutofit fontScale="85000" lnSpcReduction="20000"/>
          </a:bodyPr>
          <a:lstStyle/>
          <a:p>
            <a:pPr algn="ctr"/>
            <a:endParaRPr lang="es-MX" sz="2800" dirty="0"/>
          </a:p>
          <a:p>
            <a:pPr algn="ctr"/>
            <a:r>
              <a:rPr lang="es-MX" sz="2800" dirty="0"/>
              <a:t>Segundo ciclo</a:t>
            </a:r>
          </a:p>
          <a:p>
            <a:pPr algn="ctr"/>
            <a:r>
              <a:rPr lang="es-MX" sz="2800" dirty="0"/>
              <a:t>5° a 8° b</a:t>
            </a:r>
            <a:r>
              <a:rPr lang="es-MX" sz="2800" cap="none" dirty="0"/>
              <a:t>ásico</a:t>
            </a:r>
            <a:endParaRPr lang="es-MX" sz="2800" dirty="0"/>
          </a:p>
        </p:txBody>
      </p:sp>
      <p:pic>
        <p:nvPicPr>
          <p:cNvPr id="1026" name="Picture 2" descr="Casas, hogares, construcción">
            <a:extLst>
              <a:ext uri="{FF2B5EF4-FFF2-40B4-BE49-F238E27FC236}">
                <a16:creationId xmlns:a16="http://schemas.microsoft.com/office/drawing/2014/main" id="{8704A339-7B8B-4379-8AAD-70D30FDF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860" y="2044770"/>
            <a:ext cx="2190750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DAFE7D9-BB60-48E9-A5F5-F8E9D1DDB9CC}"/>
              </a:ext>
            </a:extLst>
          </p:cNvPr>
          <p:cNvSpPr txBox="1"/>
          <p:nvPr/>
        </p:nvSpPr>
        <p:spPr>
          <a:xfrm>
            <a:off x="8799444" y="5605593"/>
            <a:ext cx="33925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Niños y Niñas en casa</a:t>
            </a:r>
            <a:br>
              <a:rPr lang="es-MX" sz="1000" dirty="0"/>
            </a:br>
            <a:r>
              <a:rPr lang="es-MX" sz="1000" b="1" dirty="0"/>
              <a:t>Pandemia de COVID-19</a:t>
            </a:r>
            <a:br>
              <a:rPr lang="es-MX" sz="1000" b="1" dirty="0"/>
            </a:br>
            <a:r>
              <a:rPr lang="es-MX" sz="1000" dirty="0"/>
              <a:t>DEPARTAMENTO CICLO VITAL</a:t>
            </a:r>
            <a:br>
              <a:rPr lang="es-MX" sz="1000" dirty="0"/>
            </a:br>
            <a:r>
              <a:rPr lang="es-MX" sz="1000" dirty="0"/>
              <a:t>DIVISIÓN PREVENCIÓN Y CONTROL DE ENFERMEDADES</a:t>
            </a:r>
            <a:br>
              <a:rPr lang="es-MX" sz="1000" dirty="0"/>
            </a:br>
            <a:r>
              <a:rPr lang="es-MX" sz="1000" dirty="0"/>
              <a:t>SUBSECRETARÍA DE SALUD PÚBLICA SUBSECRETARÍA DE REDES ASISTENCIALES </a:t>
            </a:r>
          </a:p>
          <a:p>
            <a:r>
              <a:rPr lang="es-MX" sz="1000" dirty="0"/>
              <a:t>MINISTERIO DE SALUD, GOBIERNO DE CHILE.</a:t>
            </a:r>
            <a:br>
              <a:rPr lang="es-MX" dirty="0"/>
            </a:br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D766E38-01AE-40BB-9DC7-9396B9D2B6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61" y="192301"/>
            <a:ext cx="2152650" cy="117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256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45739-AC30-434E-9BBC-94D02318A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322824"/>
          </a:xfrm>
        </p:spPr>
        <p:txBody>
          <a:bodyPr/>
          <a:lstStyle/>
          <a:p>
            <a:pPr algn="ctr"/>
            <a:r>
              <a:rPr lang="es-CL" dirty="0"/>
              <a:t>Con </a:t>
            </a:r>
            <a:r>
              <a:rPr lang="es-CL"/>
              <a:t>la familia en </a:t>
            </a:r>
            <a:r>
              <a:rPr lang="es-CL" dirty="0"/>
              <a:t>el hogar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97CFAB-0C1D-4A6B-86C9-59E2C0F0A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41342"/>
            <a:ext cx="9905999" cy="452979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MX" sz="2900" dirty="0">
                <a:latin typeface="Arial" panose="020B0604020202020204" pitchFamily="34" charset="0"/>
                <a:cs typeface="Arial" panose="020B0604020202020204" pitchFamily="34" charset="0"/>
              </a:rPr>
              <a:t>Durante este período, debemos intentar mantener una rutina colaborativa con los quehaceres del hogar, entretenimiento, juegos y labores escolares. Aquello brinda un nivel de certidumbre que en escenarios de emergencia son de mucha ayuda. </a:t>
            </a:r>
            <a:r>
              <a:rPr lang="es-MX" sz="2900" b="1" u="sng" dirty="0">
                <a:latin typeface="Arial" panose="020B0604020202020204" pitchFamily="34" charset="0"/>
                <a:cs typeface="Arial" panose="020B0604020202020204" pitchFamily="34" charset="0"/>
              </a:rPr>
              <a:t>Es importante que al crear esta rutina, sea pactada entre todos los miembros de la familia</a:t>
            </a:r>
            <a:r>
              <a:rPr lang="es-MX" sz="2900" dirty="0">
                <a:latin typeface="Arial" panose="020B0604020202020204" pitchFamily="34" charset="0"/>
                <a:cs typeface="Arial" panose="020B0604020202020204" pitchFamily="34" charset="0"/>
              </a:rPr>
              <a:t>, considerando su flexibilidad, frente a los intereses y edades de los niños y niñas. De preferencia confeccionarlo y pegarlo en un lugar visible para todos los miembros de la familia.</a:t>
            </a:r>
          </a:p>
          <a:p>
            <a:pPr marL="0" indent="0" algn="ctr">
              <a:buNone/>
            </a:pPr>
            <a:br>
              <a:rPr lang="es-MX" sz="2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900" dirty="0">
                <a:latin typeface="Arial" panose="020B0604020202020204" pitchFamily="34" charset="0"/>
                <a:cs typeface="Arial" panose="020B0604020202020204" pitchFamily="34" charset="0"/>
              </a:rPr>
              <a:t>Aprovechar esta instancia para pasar tiempo en familia y darnos un tiempo en conjunto, con el que pocas veces contamos. A continuación se presentará una rutina con actividades a modo de </a:t>
            </a:r>
            <a:r>
              <a:rPr lang="es-MX" sz="2900" u="sng" dirty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MX" sz="2900" dirty="0">
                <a:latin typeface="Arial" panose="020B0604020202020204" pitchFamily="34" charset="0"/>
                <a:cs typeface="Arial" panose="020B0604020202020204" pitchFamily="34" charset="0"/>
              </a:rPr>
              <a:t> organizativo, pero siempre priorizando la singularidad e intereses de cada niño/a. </a:t>
            </a:r>
            <a:b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8006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7DCE6-BCF1-418B-A6D7-A66510C3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19952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Rutina Sugerida</a:t>
            </a:r>
            <a:br>
              <a:rPr lang="es-CL" dirty="0"/>
            </a:br>
            <a:endParaRPr lang="es-CL" dirty="0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0F7CBC61-E961-45B9-AD49-42479563233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5813482"/>
              </p:ext>
            </p:extLst>
          </p:nvPr>
        </p:nvGraphicFramePr>
        <p:xfrm>
          <a:off x="1630017" y="1431236"/>
          <a:ext cx="8958469" cy="503582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23722">
                  <a:extLst>
                    <a:ext uri="{9D8B030D-6E8A-4147-A177-3AD203B41FA5}">
                      <a16:colId xmlns:a16="http://schemas.microsoft.com/office/drawing/2014/main" val="683886023"/>
                    </a:ext>
                  </a:extLst>
                </a:gridCol>
                <a:gridCol w="1875680">
                  <a:extLst>
                    <a:ext uri="{9D8B030D-6E8A-4147-A177-3AD203B41FA5}">
                      <a16:colId xmlns:a16="http://schemas.microsoft.com/office/drawing/2014/main" val="3879029947"/>
                    </a:ext>
                  </a:extLst>
                </a:gridCol>
                <a:gridCol w="5459067">
                  <a:extLst>
                    <a:ext uri="{9D8B030D-6E8A-4147-A177-3AD203B41FA5}">
                      <a16:colId xmlns:a16="http://schemas.microsoft.com/office/drawing/2014/main" val="3273525393"/>
                    </a:ext>
                  </a:extLst>
                </a:gridCol>
              </a:tblGrid>
              <a:tr h="361332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423004"/>
                  </a:ext>
                </a:extLst>
              </a:tr>
              <a:tr h="602220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Alrededor de las</a:t>
                      </a:r>
                      <a:b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09.00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Despierta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Aprovecha la oportunidad de desayunar en familia, retoma la conversación y sobre mesa.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0782766"/>
                  </a:ext>
                </a:extLst>
              </a:tr>
              <a:tr h="1083995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09.00 – 10.00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Iniciando el día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Lavado de dientes y baño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Vestirse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Ordenar la habitación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Poner la ropa sucia en canasto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9358527"/>
                  </a:ext>
                </a:extLst>
              </a:tr>
              <a:tr h="361332"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10.00 – 11.00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Hacer las tareas del día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986183"/>
                  </a:ext>
                </a:extLst>
              </a:tr>
              <a:tr h="602220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11.00 – 12.00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Ayudar en la preparación del almuerzo,  juegos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de mesa, bailar, cantar, etc.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9926738"/>
                  </a:ext>
                </a:extLst>
              </a:tr>
              <a:tr h="602220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12.30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Almuerzo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Aprovecha la oportunidad de almorzar en familia, retoma la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conversación y sobre mesa.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044724"/>
                  </a:ext>
                </a:extLst>
              </a:tr>
              <a:tr h="1422506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13.30 – 14.00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Tareas del hogar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Retirar la loza de la mesa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Lavar los platos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Tender la ropa</a:t>
                      </a:r>
                    </a:p>
                    <a:p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Barrer 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071714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D092F268-2CBD-4061-91F0-E96BED828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7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1DEC3-FB7F-4353-B7F5-B880DE13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40" y="718815"/>
            <a:ext cx="10364451" cy="421448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Rutina sugerida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B058023-9D12-4983-9E54-472CD6043D3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63076844"/>
              </p:ext>
            </p:extLst>
          </p:nvPr>
        </p:nvGraphicFramePr>
        <p:xfrm>
          <a:off x="1785732" y="1878266"/>
          <a:ext cx="8620536" cy="44760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562473">
                  <a:extLst>
                    <a:ext uri="{9D8B030D-6E8A-4147-A177-3AD203B41FA5}">
                      <a16:colId xmlns:a16="http://schemas.microsoft.com/office/drawing/2014/main" val="2064874486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val="4220140035"/>
                    </a:ext>
                  </a:extLst>
                </a:gridCol>
                <a:gridCol w="5253138">
                  <a:extLst>
                    <a:ext uri="{9D8B030D-6E8A-4147-A177-3AD203B41FA5}">
                      <a16:colId xmlns:a16="http://schemas.microsoft.com/office/drawing/2014/main" val="3764770752"/>
                    </a:ext>
                  </a:extLst>
                </a:gridCol>
              </a:tblGrid>
              <a:tr h="851682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14.00 – 15.00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Tiempo de relajo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Lee tu libro favorito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Escucha música</a:t>
                      </a:r>
                    </a:p>
                    <a:p>
                      <a:pPr algn="l"/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2009479165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15.00 – 16.30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Hacer las tareas del día.</a:t>
                      </a:r>
                      <a:b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Avanzar en el libro de lectura del mes</a:t>
                      </a:r>
                      <a:endParaRPr lang="es-MX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3101053027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17.00 – 18.00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 Juegos de </a:t>
                      </a:r>
                      <a:r>
                        <a:rPr lang="es-MX" sz="1600" b="0" dirty="0" err="1">
                          <a:solidFill>
                            <a:schemeClr val="bg1"/>
                          </a:solidFill>
                          <a:effectLst/>
                        </a:rPr>
                        <a:t>mesa,bailar</a:t>
                      </a: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, cantar, etc.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4269183151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18.00 – 19.00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Once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Aprovecha la oportunidad de compartir una once en familia,</a:t>
                      </a:r>
                      <a:b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retoma la conversación y sobre mesa.</a:t>
                      </a:r>
                      <a:endParaRPr lang="es-MX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1907268309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19.00 – 19.30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Tareas del hogar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Llevar las tazas, mantel, panera a la cocina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Lavar las tazas, secar y guardar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2847648666"/>
                  </a:ext>
                </a:extLst>
              </a:tr>
              <a:tr h="295357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bg1"/>
                          </a:solidFill>
                          <a:effectLst/>
                        </a:rPr>
                        <a:t>19.30 – 20.30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bg1"/>
                          </a:solidFill>
                          <a:effectLst/>
                        </a:rPr>
                        <a:t>Tiempo de TV </a:t>
                      </a:r>
                      <a:endParaRPr lang="es-CL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dirty="0">
                          <a:solidFill>
                            <a:schemeClr val="bg1"/>
                          </a:solidFill>
                          <a:effectLst/>
                        </a:rPr>
                        <a:t>Ver series, programas de Tv, utilización de pantallas en general.</a:t>
                      </a: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1010419286"/>
                  </a:ext>
                </a:extLst>
              </a:tr>
              <a:tr h="691655">
                <a:tc>
                  <a:txBody>
                    <a:bodyPr/>
                    <a:lstStyle/>
                    <a:p>
                      <a:pPr algn="l"/>
                      <a:r>
                        <a:rPr lang="es-CL" sz="1600" dirty="0">
                          <a:solidFill>
                            <a:schemeClr val="bg1"/>
                          </a:solidFill>
                          <a:effectLst/>
                        </a:rPr>
                        <a:t>21.00</a:t>
                      </a: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Tiempo de</a:t>
                      </a:r>
                      <a:b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Descanso y ritual</a:t>
                      </a:r>
                      <a:b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bg1"/>
                          </a:solidFill>
                          <a:effectLst/>
                        </a:rPr>
                        <a:t>para dormir</a:t>
                      </a:r>
                      <a:endParaRPr lang="es-MX" sz="16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Lavado de dientes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Ponerse el pijama</a:t>
                      </a:r>
                      <a:b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bg1"/>
                          </a:solidFill>
                          <a:effectLst/>
                        </a:rPr>
                        <a:t>A dormir</a:t>
                      </a:r>
                      <a:endParaRPr lang="es-MX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val="24817986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5EDCC16-4281-495A-A277-AEE4E0465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C5195DF-2E71-4096-87AC-F0CF105D4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139434"/>
              </p:ext>
            </p:extLst>
          </p:nvPr>
        </p:nvGraphicFramePr>
        <p:xfrm>
          <a:off x="1785732" y="1542986"/>
          <a:ext cx="8620535" cy="3352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562471">
                  <a:extLst>
                    <a:ext uri="{9D8B030D-6E8A-4147-A177-3AD203B41FA5}">
                      <a16:colId xmlns:a16="http://schemas.microsoft.com/office/drawing/2014/main" val="3387675458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val="879729284"/>
                    </a:ext>
                  </a:extLst>
                </a:gridCol>
                <a:gridCol w="5253139">
                  <a:extLst>
                    <a:ext uri="{9D8B030D-6E8A-4147-A177-3AD203B41FA5}">
                      <a16:colId xmlns:a16="http://schemas.microsoft.com/office/drawing/2014/main" val="2745603289"/>
                    </a:ext>
                  </a:extLst>
                </a:gridCol>
              </a:tblGrid>
              <a:tr h="322268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bg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557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4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A0EE04-647F-4E13-9CF6-C29DA345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280620"/>
          </a:xfrm>
        </p:spPr>
        <p:txBody>
          <a:bodyPr/>
          <a:lstStyle/>
          <a:p>
            <a:pPr algn="ctr"/>
            <a:r>
              <a:rPr lang="es-CL" dirty="0"/>
              <a:t>¡Datos relevantes!</a:t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24EF21-8B92-4F0D-A450-440AD54A02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1413" y="1477107"/>
            <a:ext cx="10136187" cy="4523224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No podemos olvidar realizar actividad física, que además de ser saludable en sí misma, nos ayuda a liberar tensiones.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Es el momento preciso para que fomentemos la creatividad, y enfocarnos en desarrollar nuestras habilidades en el arte, instrumentos musicales, la escritura, etc.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¡Cuidemos nuestra alimentación! El encierro y el aburrimiento pueden fomentar nuestros deseos de comer, por ello es fundamental buscar alimentos nutritivos y  sanos.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Busquemos espacios de relajación, a través de la música, meditación, yoga (ejercicios que se pueden encontrar en internet). También los juegos de mesa y actividades lúdicas nos brindan un espacio </a:t>
            </a:r>
            <a:r>
              <a:rPr lang="es-CL"/>
              <a:t>de distensión</a:t>
            </a:r>
            <a:r>
              <a:rPr lang="es-CL" dirty="0"/>
              <a:t>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251648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1408</TotalTime>
  <Words>585</Words>
  <Application>Microsoft Office PowerPoint</Application>
  <PresentationFormat>Panorámica</PresentationFormat>
  <Paragraphs>64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Tw Cen MT</vt:lpstr>
      <vt:lpstr>Wingdings</vt:lpstr>
      <vt:lpstr>Circuito</vt:lpstr>
      <vt:lpstr>En Casa</vt:lpstr>
      <vt:lpstr>Con la familia en el hogar</vt:lpstr>
      <vt:lpstr>Rutina Sugerida </vt:lpstr>
      <vt:lpstr>Rutina sugerida</vt:lpstr>
      <vt:lpstr>¡Datos relevantes!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Rodrigo</dc:creator>
  <cp:lastModifiedBy>Cristóbal</cp:lastModifiedBy>
  <cp:revision>12</cp:revision>
  <dcterms:created xsi:type="dcterms:W3CDTF">2020-03-23T14:12:11Z</dcterms:created>
  <dcterms:modified xsi:type="dcterms:W3CDTF">2020-03-25T20:52:34Z</dcterms:modified>
</cp:coreProperties>
</file>